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7" r:id="rId5"/>
    <p:sldId id="258" r:id="rId6"/>
    <p:sldId id="268" r:id="rId7"/>
    <p:sldId id="259" r:id="rId8"/>
    <p:sldId id="260" r:id="rId9"/>
    <p:sldId id="265" r:id="rId10"/>
    <p:sldId id="261" r:id="rId11"/>
    <p:sldId id="269" r:id="rId12"/>
    <p:sldId id="264" r:id="rId13"/>
    <p:sldId id="263" r:id="rId14"/>
    <p:sldId id="262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03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62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29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61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61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32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11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29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781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63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54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86312-0762-4345-822B-8558A21E54B6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37E47-9661-4F2D-A94C-7950F553B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02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362" t="26544" r="5543" b="25658"/>
          <a:stretch/>
        </p:blipFill>
        <p:spPr>
          <a:xfrm rot="10800000">
            <a:off x="395536" y="1104140"/>
            <a:ext cx="8064896" cy="3456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1691680" y="2708920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2060"/>
                </a:solidFill>
              </a:rPr>
              <a:t>PROJECT</a:t>
            </a:r>
            <a:r>
              <a:rPr lang="fr-FR" sz="4800" b="1" dirty="0" smtClean="0">
                <a:solidFill>
                  <a:srgbClr val="002060"/>
                </a:solidFill>
              </a:rPr>
              <a:t> DESIGNING</a:t>
            </a:r>
            <a:endParaRPr lang="fr-FR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13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16BE4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01" t="27877" r="6959" b="27856"/>
          <a:stretch/>
        </p:blipFill>
        <p:spPr>
          <a:xfrm>
            <a:off x="-271232" y="1412776"/>
            <a:ext cx="9415232" cy="3443112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251520" y="25628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000" dirty="0" smtClean="0">
                <a:solidFill>
                  <a:schemeClr val="bg1"/>
                </a:solidFill>
              </a:rPr>
              <a:t>PROJECT PLANING</a:t>
            </a:r>
            <a:endParaRPr lang="fr-FR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prstGeom prst="round2Diag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 </a:t>
            </a:r>
            <a:r>
              <a:rPr lang="fr-FR" sz="3600" dirty="0" smtClean="0"/>
              <a:t>FOLLOW THE  5 W</a:t>
            </a:r>
            <a:endParaRPr lang="fr-FR" sz="3600" dirty="0"/>
          </a:p>
        </p:txBody>
      </p:sp>
      <p:sp>
        <p:nvSpPr>
          <p:cNvPr id="5" name="Round Diagonal Corner Rectangle 11"/>
          <p:cNvSpPr/>
          <p:nvPr/>
        </p:nvSpPr>
        <p:spPr>
          <a:xfrm>
            <a:off x="0" y="1124744"/>
            <a:ext cx="2123728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WHAT</a:t>
            </a:r>
            <a:endParaRPr lang="en-US" sz="4800" dirty="0"/>
          </a:p>
        </p:txBody>
      </p:sp>
      <p:sp>
        <p:nvSpPr>
          <p:cNvPr id="6" name="Round Diagonal Corner Rectangle 11"/>
          <p:cNvSpPr/>
          <p:nvPr/>
        </p:nvSpPr>
        <p:spPr>
          <a:xfrm>
            <a:off x="1403648" y="2276872"/>
            <a:ext cx="2160240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WHY</a:t>
            </a:r>
            <a:endParaRPr lang="en-US" sz="4800" dirty="0"/>
          </a:p>
        </p:txBody>
      </p:sp>
      <p:sp>
        <p:nvSpPr>
          <p:cNvPr id="7" name="Round Diagonal Corner Rectangle 11"/>
          <p:cNvSpPr/>
          <p:nvPr/>
        </p:nvSpPr>
        <p:spPr>
          <a:xfrm>
            <a:off x="2843808" y="3461426"/>
            <a:ext cx="2232248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WHO</a:t>
            </a:r>
            <a:endParaRPr lang="en-US" sz="4800" dirty="0"/>
          </a:p>
        </p:txBody>
      </p:sp>
      <p:sp>
        <p:nvSpPr>
          <p:cNvPr id="8" name="Round Diagonal Corner Rectangle 11"/>
          <p:cNvSpPr/>
          <p:nvPr/>
        </p:nvSpPr>
        <p:spPr>
          <a:xfrm>
            <a:off x="4716016" y="4328022"/>
            <a:ext cx="2417790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WHERE</a:t>
            </a:r>
            <a:endParaRPr lang="en-US" sz="4800" dirty="0"/>
          </a:p>
        </p:txBody>
      </p:sp>
      <p:sp>
        <p:nvSpPr>
          <p:cNvPr id="9" name="Round Diagonal Corner Rectangle 11"/>
          <p:cNvSpPr/>
          <p:nvPr/>
        </p:nvSpPr>
        <p:spPr>
          <a:xfrm>
            <a:off x="6989790" y="4953599"/>
            <a:ext cx="2194589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WHEN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1121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51520" y="1484784"/>
            <a:ext cx="4104456" cy="52565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What’s </a:t>
            </a:r>
            <a:r>
              <a:rPr lang="en-US" b="1" dirty="0"/>
              <a:t>the issue project address? What is the name of project? </a:t>
            </a:r>
          </a:p>
          <a:p>
            <a:r>
              <a:rPr lang="en-US" b="1" dirty="0"/>
              <a:t>What are the main steps/ mile stones you have to take to prepare the project? (such as matching mania, learning circle, seminar) </a:t>
            </a:r>
          </a:p>
          <a:p>
            <a:r>
              <a:rPr lang="en-US" b="1" dirty="0"/>
              <a:t>What are the main areas/ activities in the project you have to focus on? </a:t>
            </a:r>
          </a:p>
          <a:p>
            <a:r>
              <a:rPr lang="en-US" b="1" dirty="0"/>
              <a:t>(E.g. How the international cooperation, exchange management, promotion, fund- raising will look like?) </a:t>
            </a:r>
          </a:p>
          <a:p>
            <a:r>
              <a:rPr lang="en-US" b="1" dirty="0"/>
              <a:t>What resources do you need to organize it? (Partnerships, Human resources, Financial resources </a:t>
            </a:r>
            <a:endParaRPr lang="fr-FR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788024" y="1484784"/>
            <a:ext cx="4104456" cy="525658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Why you would like to organize it, what are the reasons? Why is the project important for my surrounding? </a:t>
            </a:r>
          </a:p>
          <a:p>
            <a:r>
              <a:rPr lang="en-US" sz="2000" b="1" dirty="0"/>
              <a:t>How the results of the project will affect my surrounding? </a:t>
            </a:r>
          </a:p>
          <a:p>
            <a:r>
              <a:rPr lang="en-US" sz="2000" b="1" dirty="0"/>
              <a:t>What other people will say after the realization of event – how will they perceive it? </a:t>
            </a:r>
            <a:endParaRPr lang="fr-FR" sz="2000" b="1" dirty="0"/>
          </a:p>
        </p:txBody>
      </p:sp>
      <p:sp>
        <p:nvSpPr>
          <p:cNvPr id="8" name="Round Diagonal Corner Rectangle 11"/>
          <p:cNvSpPr/>
          <p:nvPr/>
        </p:nvSpPr>
        <p:spPr>
          <a:xfrm rot="19590934">
            <a:off x="978979" y="418096"/>
            <a:ext cx="2334738" cy="1251153"/>
          </a:xfrm>
          <a:prstGeom prst="round2DiagRect">
            <a:avLst>
              <a:gd name="adj1" fmla="val 50000"/>
              <a:gd name="adj2" fmla="val 31350"/>
            </a:avLst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WHAT</a:t>
            </a:r>
            <a:endParaRPr lang="en-US" sz="4800" dirty="0"/>
          </a:p>
        </p:txBody>
      </p:sp>
      <p:sp>
        <p:nvSpPr>
          <p:cNvPr id="9" name="Round Diagonal Corner Rectangle 11"/>
          <p:cNvSpPr/>
          <p:nvPr/>
        </p:nvSpPr>
        <p:spPr>
          <a:xfrm rot="18934583">
            <a:off x="5508104" y="516180"/>
            <a:ext cx="2334738" cy="1251153"/>
          </a:xfrm>
          <a:prstGeom prst="round2DiagRect">
            <a:avLst>
              <a:gd name="adj1" fmla="val 50000"/>
              <a:gd name="adj2" fmla="val 3135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8737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79512" y="1268760"/>
            <a:ext cx="2952328" cy="5400600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What are the target groups of your project? </a:t>
            </a:r>
          </a:p>
          <a:p>
            <a:r>
              <a:rPr lang="en-US" dirty="0"/>
              <a:t>(</a:t>
            </a:r>
            <a:r>
              <a:rPr lang="en-US" dirty="0" err="1"/>
              <a:t>AIESECers</a:t>
            </a:r>
            <a:r>
              <a:rPr lang="en-US" dirty="0"/>
              <a:t>, students, local society, Interns, companies, organizations, universities) How will you cooperate with those target groups? </a:t>
            </a:r>
          </a:p>
          <a:p>
            <a:r>
              <a:rPr lang="en-US" dirty="0"/>
              <a:t>Who will organize the project? (how many people, what kind of responsibilities) Whose help inside and outside organization will you need to prepare the project? 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3275856" y="1196752"/>
            <a:ext cx="2808312" cy="547260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Where each main activity of the project will take place? Where will you work to prepare the project? </a:t>
            </a:r>
          </a:p>
          <a:p>
            <a:r>
              <a:rPr lang="en-US" dirty="0"/>
              <a:t>Where will you organize learning activities within the project? </a:t>
            </a:r>
          </a:p>
          <a:p>
            <a:r>
              <a:rPr lang="en-US" dirty="0"/>
              <a:t>Where will you promote your project?(in terms of external /outside organization/ </a:t>
            </a:r>
          </a:p>
          <a:p>
            <a:r>
              <a:rPr lang="en-US" dirty="0"/>
              <a:t>and internal promotion/ within AIESEC network/) Where will you find all resources which you need?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228185" y="1529409"/>
            <a:ext cx="2736304" cy="5328591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What is the starting and the ending date of your project? How long the project will last? </a:t>
            </a:r>
          </a:p>
          <a:p>
            <a:r>
              <a:rPr lang="en-US" dirty="0"/>
              <a:t>How many time (in weeks) do you have to organize it? Till when will you deal with mile stones of the project? </a:t>
            </a:r>
          </a:p>
          <a:p>
            <a:r>
              <a:rPr lang="en-US" dirty="0"/>
              <a:t>What are the most important deadlines for project realization? When do you expect RESULTS of your project? </a:t>
            </a:r>
          </a:p>
          <a:p>
            <a:r>
              <a:rPr lang="en-US" dirty="0"/>
              <a:t>When will you focus mainly on each area of the project? </a:t>
            </a:r>
            <a:endParaRPr lang="fr-FR" dirty="0"/>
          </a:p>
        </p:txBody>
      </p:sp>
      <p:sp>
        <p:nvSpPr>
          <p:cNvPr id="10" name="Round Diagonal Corner Rectangle 11"/>
          <p:cNvSpPr/>
          <p:nvPr/>
        </p:nvSpPr>
        <p:spPr>
          <a:xfrm rot="19698603">
            <a:off x="334090" y="247004"/>
            <a:ext cx="2334738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WHO</a:t>
            </a:r>
            <a:endParaRPr lang="en-US" sz="4800" dirty="0"/>
          </a:p>
        </p:txBody>
      </p:sp>
      <p:sp>
        <p:nvSpPr>
          <p:cNvPr id="11" name="Round Diagonal Corner Rectangle 11"/>
          <p:cNvSpPr/>
          <p:nvPr/>
        </p:nvSpPr>
        <p:spPr>
          <a:xfrm rot="19896794">
            <a:off x="3811431" y="-244304"/>
            <a:ext cx="2605175" cy="1251153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WHERE</a:t>
            </a:r>
            <a:endParaRPr lang="en-US" sz="4800" dirty="0"/>
          </a:p>
        </p:txBody>
      </p:sp>
      <p:sp>
        <p:nvSpPr>
          <p:cNvPr id="12" name="Round Diagonal Corner Rectangle 11"/>
          <p:cNvSpPr/>
          <p:nvPr/>
        </p:nvSpPr>
        <p:spPr>
          <a:xfrm rot="19455560">
            <a:off x="6744916" y="-58146"/>
            <a:ext cx="2275962" cy="1268119"/>
          </a:xfrm>
          <a:prstGeom prst="round2DiagRect">
            <a:avLst>
              <a:gd name="adj1" fmla="val 50000"/>
              <a:gd name="adj2" fmla="val 3135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WHEN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0207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33221"/>
            <a:ext cx="8229600" cy="1143000"/>
          </a:xfrm>
        </p:spPr>
        <p:txBody>
          <a:bodyPr/>
          <a:lstStyle/>
          <a:p>
            <a:r>
              <a:rPr lang="fr-FR" dirty="0" smtClean="0"/>
              <a:t>PLANING TOOLS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047686"/>
              </p:ext>
            </p:extLst>
          </p:nvPr>
        </p:nvGraphicFramePr>
        <p:xfrm>
          <a:off x="467543" y="1412777"/>
          <a:ext cx="7776864" cy="4968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946234"/>
                <a:gridCol w="946234"/>
                <a:gridCol w="1581986"/>
                <a:gridCol w="946234"/>
                <a:gridCol w="946234"/>
                <a:gridCol w="1463708"/>
                <a:gridCol w="946234"/>
              </a:tblGrid>
              <a:tr h="20663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066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Areas</a:t>
                      </a:r>
                      <a:endParaRPr lang="fr-FR" sz="1400" b="1" i="0" u="none" strike="noStrike" dirty="0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Activities</a:t>
                      </a:r>
                      <a:endParaRPr lang="fr-FR" sz="1400" b="1" i="0" u="none" strike="noStrike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Measurements</a:t>
                      </a:r>
                      <a:endParaRPr lang="fr-FR" sz="1400" b="1" i="0" u="none" strike="noStrike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Start</a:t>
                      </a:r>
                      <a:endParaRPr lang="fr-FR" sz="1400" b="1" i="0" u="none" strike="noStrike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End</a:t>
                      </a:r>
                      <a:endParaRPr lang="fr-FR" sz="1400" b="1" i="0" u="none" strike="noStrike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Responsible</a:t>
                      </a:r>
                      <a:endParaRPr lang="fr-FR" sz="1400" b="1" i="0" u="none" strike="noStrike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Status</a:t>
                      </a:r>
                      <a:endParaRPr lang="fr-FR" sz="1400" b="1" i="0" u="none" strike="noStrike">
                        <a:solidFill>
                          <a:srgbClr val="00008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C0C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06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9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16BE4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01" t="27877" r="6959" b="27856"/>
          <a:stretch/>
        </p:blipFill>
        <p:spPr>
          <a:xfrm>
            <a:off x="0" y="908720"/>
            <a:ext cx="9415232" cy="34431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71600" y="2132856"/>
            <a:ext cx="6932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</a:rPr>
              <a:t>SEE EXTRA IN EXCEL DOCUMENT</a:t>
            </a:r>
            <a:endParaRPr lang="fr-F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46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362" t="26544" r="5543" b="25658"/>
          <a:stretch/>
        </p:blipFill>
        <p:spPr>
          <a:xfrm rot="10800000">
            <a:off x="-75017" y="1124744"/>
            <a:ext cx="9216389" cy="35742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ZoneTexte 4"/>
          <p:cNvSpPr txBox="1"/>
          <p:nvPr/>
        </p:nvSpPr>
        <p:spPr>
          <a:xfrm>
            <a:off x="2411760" y="2708920"/>
            <a:ext cx="50405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chemeClr val="bg1"/>
                </a:solidFill>
              </a:rPr>
              <a:t>THANK YOU</a:t>
            </a:r>
            <a:endParaRPr lang="fr-FR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88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9456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351" y="-599198"/>
            <a:ext cx="9958991" cy="4986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10"/>
          <p:cNvSpPr txBox="1"/>
          <p:nvPr/>
        </p:nvSpPr>
        <p:spPr>
          <a:xfrm>
            <a:off x="4395877" y="651460"/>
            <a:ext cx="34002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6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Intro" pitchFamily="50" charset="0"/>
              </a:rPr>
              <a:t>Flow</a:t>
            </a:r>
            <a:endParaRPr lang="ro-RO" sz="6600" dirty="0">
              <a:solidFill>
                <a:schemeClr val="bg2">
                  <a:lumMod val="75000"/>
                  <a:lumOff val="25000"/>
                </a:schemeClr>
              </a:solidFill>
              <a:latin typeface="Intro" pitchFamily="50" charset="0"/>
            </a:endParaRPr>
          </a:p>
        </p:txBody>
      </p:sp>
      <p:sp>
        <p:nvSpPr>
          <p:cNvPr id="7" name="Hexagon 11"/>
          <p:cNvSpPr/>
          <p:nvPr/>
        </p:nvSpPr>
        <p:spPr>
          <a:xfrm>
            <a:off x="107504" y="2780928"/>
            <a:ext cx="1595004" cy="1440160"/>
          </a:xfrm>
          <a:prstGeom prst="hexago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fr-FR" sz="5400" dirty="0" smtClean="0">
                <a:latin typeface="Intro "/>
                <a:cs typeface="Intro "/>
              </a:rPr>
              <a:t>DEF</a:t>
            </a:r>
            <a:endParaRPr lang="ro-RO" sz="5400" dirty="0">
              <a:latin typeface="Intro "/>
              <a:cs typeface="Intro "/>
            </a:endParaRPr>
          </a:p>
        </p:txBody>
      </p:sp>
      <p:sp>
        <p:nvSpPr>
          <p:cNvPr id="8" name="Hexagon 13"/>
          <p:cNvSpPr/>
          <p:nvPr/>
        </p:nvSpPr>
        <p:spPr>
          <a:xfrm>
            <a:off x="3635896" y="2569491"/>
            <a:ext cx="1800200" cy="1863033"/>
          </a:xfrm>
          <a:prstGeom prst="hexago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fr-FR" sz="4400" dirty="0" smtClean="0">
                <a:latin typeface="Intro "/>
                <a:cs typeface="Intro "/>
              </a:rPr>
              <a:t>ISSUES</a:t>
            </a:r>
            <a:endParaRPr lang="ro-RO" sz="4400" dirty="0">
              <a:latin typeface="Intro "/>
              <a:cs typeface="Intro "/>
            </a:endParaRPr>
          </a:p>
        </p:txBody>
      </p:sp>
      <p:pic>
        <p:nvPicPr>
          <p:cNvPr id="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887" y="6296283"/>
            <a:ext cx="2393132" cy="598283"/>
          </a:xfrm>
          <a:prstGeom prst="rect">
            <a:avLst/>
          </a:prstGeom>
        </p:spPr>
      </p:pic>
      <p:sp>
        <p:nvSpPr>
          <p:cNvPr id="10" name="TextBox 19"/>
          <p:cNvSpPr txBox="1"/>
          <p:nvPr/>
        </p:nvSpPr>
        <p:spPr>
          <a:xfrm>
            <a:off x="429595" y="6393455"/>
            <a:ext cx="1272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Powered by</a:t>
            </a:r>
            <a:endParaRPr lang="ro-RO" dirty="0">
              <a:solidFill>
                <a:srgbClr val="002060"/>
              </a:solidFill>
            </a:endParaRPr>
          </a:p>
        </p:txBody>
      </p:sp>
      <p:sp>
        <p:nvSpPr>
          <p:cNvPr id="11" name="Hexagon 12"/>
          <p:cNvSpPr/>
          <p:nvPr/>
        </p:nvSpPr>
        <p:spPr>
          <a:xfrm>
            <a:off x="1714634" y="2711965"/>
            <a:ext cx="1751022" cy="1647010"/>
          </a:xfrm>
          <a:prstGeom prst="hexagon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4400" dirty="0" smtClean="0">
                <a:latin typeface="Intro "/>
                <a:cs typeface="Intro "/>
              </a:rPr>
              <a:t>WHY</a:t>
            </a:r>
            <a:endParaRPr lang="ro-RO" sz="4400" dirty="0">
              <a:latin typeface="Intro "/>
              <a:cs typeface="Intro "/>
            </a:endParaRPr>
          </a:p>
        </p:txBody>
      </p:sp>
      <p:sp>
        <p:nvSpPr>
          <p:cNvPr id="12" name="Hexagon 13"/>
          <p:cNvSpPr/>
          <p:nvPr/>
        </p:nvSpPr>
        <p:spPr>
          <a:xfrm>
            <a:off x="7178505" y="2615429"/>
            <a:ext cx="1688054" cy="1944216"/>
          </a:xfrm>
          <a:prstGeom prst="hexagon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fr-FR" sz="4400" dirty="0" smtClean="0">
                <a:latin typeface="Intro "/>
                <a:cs typeface="Intro "/>
              </a:rPr>
              <a:t>PLAN</a:t>
            </a:r>
            <a:endParaRPr lang="ro-RO" sz="4400" dirty="0">
              <a:latin typeface="Intro "/>
              <a:cs typeface="Intro "/>
            </a:endParaRPr>
          </a:p>
        </p:txBody>
      </p:sp>
      <p:sp>
        <p:nvSpPr>
          <p:cNvPr id="13" name="Hexagon 13"/>
          <p:cNvSpPr/>
          <p:nvPr/>
        </p:nvSpPr>
        <p:spPr>
          <a:xfrm>
            <a:off x="5436096" y="2682694"/>
            <a:ext cx="1647773" cy="1786859"/>
          </a:xfrm>
          <a:prstGeom prst="hexag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fr-FR" sz="4400" dirty="0" smtClean="0">
                <a:latin typeface="Intro "/>
                <a:cs typeface="Intro "/>
              </a:rPr>
              <a:t>S&amp;S</a:t>
            </a:r>
            <a:endParaRPr lang="ro-RO" sz="4400" dirty="0">
              <a:latin typeface="Intro "/>
              <a:cs typeface="Intro "/>
            </a:endParaRPr>
          </a:p>
        </p:txBody>
      </p:sp>
    </p:spTree>
    <p:extLst>
      <p:ext uri="{BB962C8B-B14F-4D97-AF65-F5344CB8AC3E}">
        <p14:creationId xmlns:p14="http://schemas.microsoft.com/office/powerpoint/2010/main" val="335651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16BE4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01" t="27877" r="6959" b="27856"/>
          <a:stretch/>
        </p:blipFill>
        <p:spPr>
          <a:xfrm>
            <a:off x="0" y="908720"/>
            <a:ext cx="9415232" cy="3443112"/>
          </a:xfrm>
          <a:prstGeom prst="rect">
            <a:avLst/>
          </a:prstGeom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15943" y="1988840"/>
            <a:ext cx="8229600" cy="1143000"/>
          </a:xfrm>
        </p:spPr>
        <p:txBody>
          <a:bodyPr>
            <a:normAutofit/>
          </a:bodyPr>
          <a:lstStyle/>
          <a:p>
            <a:r>
              <a:rPr lang="fr-FR" sz="6000" dirty="0" smtClean="0">
                <a:solidFill>
                  <a:schemeClr val="bg1"/>
                </a:solidFill>
              </a:rPr>
              <a:t>WHAT IS PROJECT ?</a:t>
            </a:r>
            <a:endParaRPr lang="fr-FR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74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chemin vertical 5"/>
          <p:cNvSpPr/>
          <p:nvPr/>
        </p:nvSpPr>
        <p:spPr>
          <a:xfrm>
            <a:off x="1259632" y="836712"/>
            <a:ext cx="6624736" cy="5530691"/>
          </a:xfrm>
          <a:prstGeom prst="verticalScroll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3600" dirty="0"/>
              <a:t>A </a:t>
            </a:r>
            <a:r>
              <a:rPr lang="en-US" sz="3600" u="sng" dirty="0"/>
              <a:t>project</a:t>
            </a:r>
            <a:r>
              <a:rPr lang="en-US" sz="3600" dirty="0"/>
              <a:t> is a way of organizing resource. It is a group of individuals who are assembled to perform different tasks on a common set of objectives for a defined period of time.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56896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16BE4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01" t="27877" r="6959" b="27856"/>
          <a:stretch/>
        </p:blipFill>
        <p:spPr>
          <a:xfrm>
            <a:off x="0" y="1774888"/>
            <a:ext cx="9415232" cy="3443112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179512" y="2924944"/>
            <a:ext cx="80771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000" dirty="0" smtClean="0">
                <a:solidFill>
                  <a:schemeClr val="bg1"/>
                </a:solidFill>
              </a:rPr>
              <a:t>WHY PROJECT ?</a:t>
            </a:r>
            <a:endParaRPr lang="fr-FR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65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Change agent</a:t>
            </a:r>
          </a:p>
          <a:p>
            <a:r>
              <a:rPr lang="fr-FR" dirty="0" smtClean="0"/>
              <a:t>Acting </a:t>
            </a:r>
            <a:r>
              <a:rPr lang="fr-FR" dirty="0" err="1" smtClean="0"/>
              <a:t>sustainabily</a:t>
            </a:r>
            <a:endParaRPr lang="fr-FR" dirty="0" smtClean="0"/>
          </a:p>
          <a:p>
            <a:r>
              <a:rPr lang="fr-FR" dirty="0" smtClean="0"/>
              <a:t>global </a:t>
            </a:r>
            <a:r>
              <a:rPr lang="fr-FR" dirty="0" err="1" smtClean="0"/>
              <a:t>mindset</a:t>
            </a:r>
            <a:endParaRPr lang="fr-FR" dirty="0" smtClean="0"/>
          </a:p>
          <a:p>
            <a:r>
              <a:rPr lang="fr-FR" dirty="0" smtClean="0"/>
              <a:t>Social </a:t>
            </a:r>
            <a:r>
              <a:rPr lang="fr-FR" dirty="0" err="1" smtClean="0"/>
              <a:t>responsibility</a:t>
            </a:r>
            <a:endParaRPr lang="fr-FR" dirty="0" smtClean="0"/>
          </a:p>
          <a:p>
            <a:r>
              <a:rPr lang="fr-FR" dirty="0" smtClean="0"/>
              <a:t>Entrepreneurial </a:t>
            </a:r>
            <a:r>
              <a:rPr lang="fr-FR" dirty="0" err="1" smtClean="0"/>
              <a:t>outlook</a:t>
            </a:r>
            <a:endParaRPr lang="fr-FR" dirty="0" smtClean="0"/>
          </a:p>
          <a:p>
            <a:r>
              <a:rPr lang="fr-FR" dirty="0" err="1" smtClean="0"/>
              <a:t>Peaceful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424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WHAT ISSUES ?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 rot="20611601">
            <a:off x="6745291" y="31990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LITERACY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427984" y="260245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 rot="834404">
            <a:off x="477828" y="1683778"/>
            <a:ext cx="2299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ECONOMIC GROWTH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 rot="20561443">
            <a:off x="6057856" y="1588149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HEALTH IMPROVEMENT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033" y="3576927"/>
            <a:ext cx="12255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oneTexte 9"/>
          <p:cNvSpPr txBox="1"/>
          <p:nvPr/>
        </p:nvSpPr>
        <p:spPr>
          <a:xfrm rot="654532">
            <a:off x="125056" y="4339085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LEADERSHIP AND CARREER DEVELOMENT</a:t>
            </a:r>
            <a:endParaRPr lang="fr-FR" dirty="0"/>
          </a:p>
        </p:txBody>
      </p:sp>
      <p:pic>
        <p:nvPicPr>
          <p:cNvPr id="12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473" y="909094"/>
            <a:ext cx="4953775" cy="5109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305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AIESEC PROJECT STANDARD</a:t>
            </a:r>
            <a:endParaRPr lang="fr-FR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916" y="3342977"/>
            <a:ext cx="217328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566" y="3319164"/>
            <a:ext cx="2174875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916" y="4052589"/>
            <a:ext cx="217328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554" y="4027189"/>
            <a:ext cx="2392362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141" y="4697114"/>
            <a:ext cx="1570038" cy="190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179" y="4681239"/>
            <a:ext cx="3067050" cy="189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129" y="1507827"/>
            <a:ext cx="2606675" cy="189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679" y="1576089"/>
            <a:ext cx="1330325" cy="189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191" y="4681239"/>
            <a:ext cx="2214563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52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63272" cy="89056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PROJECT STANDARD IN COTE D’IVOIRE</a:t>
            </a:r>
            <a:endParaRPr lang="fr-FR" dirty="0"/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4272409" y="1592535"/>
            <a:ext cx="47625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b="1">
                <a:solidFill>
                  <a:srgbClr val="FF0000"/>
                </a:solidFill>
              </a:rPr>
              <a:t>.</a:t>
            </a:r>
          </a:p>
          <a:p>
            <a:r>
              <a:rPr lang="fr-FR" b="1">
                <a:solidFill>
                  <a:srgbClr val="FF0000"/>
                </a:solidFill>
              </a:rPr>
              <a:t>.</a:t>
            </a:r>
          </a:p>
          <a:p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..</a:t>
            </a:r>
          </a:p>
        </p:txBody>
      </p:sp>
      <p:sp>
        <p:nvSpPr>
          <p:cNvPr id="6" name="Rounded Rectangle 12"/>
          <p:cNvSpPr/>
          <p:nvPr/>
        </p:nvSpPr>
        <p:spPr>
          <a:xfrm>
            <a:off x="1046609" y="1432198"/>
            <a:ext cx="2079625" cy="42703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 err="1"/>
              <a:t>Only</a:t>
            </a:r>
            <a:r>
              <a:rPr lang="fr-FR" dirty="0"/>
              <a:t> TN </a:t>
            </a:r>
            <a:r>
              <a:rPr lang="fr-FR" dirty="0" err="1"/>
              <a:t>taker</a:t>
            </a:r>
            <a:endParaRPr lang="fr-FR" dirty="0"/>
          </a:p>
        </p:txBody>
      </p:sp>
      <p:sp>
        <p:nvSpPr>
          <p:cNvPr id="7" name="Rounded Rectangle 13"/>
          <p:cNvSpPr/>
          <p:nvPr/>
        </p:nvSpPr>
        <p:spPr>
          <a:xfrm>
            <a:off x="5864672" y="1430610"/>
            <a:ext cx="220345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Project +TN </a:t>
            </a:r>
            <a:r>
              <a:rPr lang="fr-FR" dirty="0" err="1"/>
              <a:t>taker</a:t>
            </a:r>
            <a:r>
              <a:rPr lang="fr-FR" dirty="0"/>
              <a:t> </a:t>
            </a:r>
          </a:p>
        </p:txBody>
      </p:sp>
      <p:sp>
        <p:nvSpPr>
          <p:cNvPr id="8" name="Rounded Rectangle 14"/>
          <p:cNvSpPr/>
          <p:nvPr/>
        </p:nvSpPr>
        <p:spPr>
          <a:xfrm>
            <a:off x="686247" y="3238773"/>
            <a:ext cx="1123950" cy="33178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TN </a:t>
            </a:r>
            <a:r>
              <a:rPr lang="fr-FR" dirty="0" err="1"/>
              <a:t>taker</a:t>
            </a:r>
            <a:endParaRPr lang="fr-FR" dirty="0"/>
          </a:p>
        </p:txBody>
      </p:sp>
      <p:sp>
        <p:nvSpPr>
          <p:cNvPr id="9" name="Rounded Rectangle 15"/>
          <p:cNvSpPr/>
          <p:nvPr/>
        </p:nvSpPr>
        <p:spPr>
          <a:xfrm>
            <a:off x="6731447" y="2100535"/>
            <a:ext cx="1836737" cy="398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Accommodation</a:t>
            </a:r>
          </a:p>
        </p:txBody>
      </p:sp>
      <p:sp>
        <p:nvSpPr>
          <p:cNvPr id="10" name="Rounded Rectangle 16"/>
          <p:cNvSpPr/>
          <p:nvPr/>
        </p:nvSpPr>
        <p:spPr>
          <a:xfrm>
            <a:off x="7725222" y="3081610"/>
            <a:ext cx="831850" cy="331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JD</a:t>
            </a:r>
          </a:p>
        </p:txBody>
      </p:sp>
      <p:sp>
        <p:nvSpPr>
          <p:cNvPr id="11" name="Rounded Rectangle 17"/>
          <p:cNvSpPr/>
          <p:nvPr/>
        </p:nvSpPr>
        <p:spPr>
          <a:xfrm>
            <a:off x="7677597" y="5588273"/>
            <a:ext cx="892175" cy="331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Project</a:t>
            </a:r>
          </a:p>
        </p:txBody>
      </p:sp>
      <p:sp>
        <p:nvSpPr>
          <p:cNvPr id="12" name="Rounded Rectangle 18"/>
          <p:cNvSpPr/>
          <p:nvPr/>
        </p:nvSpPr>
        <p:spPr>
          <a:xfrm>
            <a:off x="3634234" y="1783035"/>
            <a:ext cx="1371600" cy="434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 err="1">
                <a:solidFill>
                  <a:srgbClr val="002060"/>
                </a:solidFill>
              </a:rPr>
              <a:t>Akwaba</a:t>
            </a:r>
            <a:r>
              <a:rPr lang="fr-FR" dirty="0">
                <a:solidFill>
                  <a:srgbClr val="002060"/>
                </a:solidFill>
              </a:rPr>
              <a:t> program</a:t>
            </a:r>
          </a:p>
        </p:txBody>
      </p:sp>
      <p:sp>
        <p:nvSpPr>
          <p:cNvPr id="13" name="Rounded Rectangle 19"/>
          <p:cNvSpPr/>
          <p:nvPr/>
        </p:nvSpPr>
        <p:spPr>
          <a:xfrm>
            <a:off x="2022922" y="2510110"/>
            <a:ext cx="831850" cy="33178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chemeClr val="tx1"/>
                </a:solidFill>
              </a:rPr>
              <a:t>JD</a:t>
            </a:r>
          </a:p>
        </p:txBody>
      </p:sp>
      <p:sp>
        <p:nvSpPr>
          <p:cNvPr id="14" name="Rounded Rectangle 20"/>
          <p:cNvSpPr/>
          <p:nvPr/>
        </p:nvSpPr>
        <p:spPr>
          <a:xfrm>
            <a:off x="3562797" y="2354535"/>
            <a:ext cx="1477962" cy="39211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 err="1">
                <a:solidFill>
                  <a:srgbClr val="002060"/>
                </a:solidFill>
              </a:rPr>
              <a:t>Clear,Concise</a:t>
            </a:r>
            <a:r>
              <a:rPr lang="fr-FR" dirty="0">
                <a:solidFill>
                  <a:srgbClr val="002060"/>
                </a:solidFill>
              </a:rPr>
              <a:t>, </a:t>
            </a:r>
            <a:r>
              <a:rPr lang="fr-FR" dirty="0" err="1">
                <a:solidFill>
                  <a:srgbClr val="002060"/>
                </a:solidFill>
              </a:rPr>
              <a:t>Precise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5" name="Rounded Rectangle 21"/>
          <p:cNvSpPr/>
          <p:nvPr/>
        </p:nvSpPr>
        <p:spPr>
          <a:xfrm>
            <a:off x="3689797" y="2951435"/>
            <a:ext cx="1371600" cy="49212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900"/>
              </a:lnSpc>
              <a:defRPr/>
            </a:pPr>
            <a:r>
              <a:rPr lang="fr-FR" dirty="0">
                <a:solidFill>
                  <a:srgbClr val="002060"/>
                </a:solidFill>
              </a:rPr>
              <a:t>35h max/</a:t>
            </a:r>
            <a:r>
              <a:rPr lang="fr-FR" dirty="0" err="1">
                <a:solidFill>
                  <a:srgbClr val="002060"/>
                </a:solidFill>
              </a:rPr>
              <a:t>week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6" name="Oval 24"/>
          <p:cNvSpPr/>
          <p:nvPr/>
        </p:nvSpPr>
        <p:spPr>
          <a:xfrm>
            <a:off x="1810197" y="3057798"/>
            <a:ext cx="1400175" cy="5445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400" b="1" dirty="0" err="1">
                <a:solidFill>
                  <a:schemeClr val="tx1"/>
                </a:solidFill>
              </a:rPr>
              <a:t>Should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flexible</a:t>
            </a:r>
          </a:p>
        </p:txBody>
      </p:sp>
      <p:sp>
        <p:nvSpPr>
          <p:cNvPr id="17" name="Rounded Rectangle 25"/>
          <p:cNvSpPr/>
          <p:nvPr/>
        </p:nvSpPr>
        <p:spPr>
          <a:xfrm>
            <a:off x="3673922" y="3541985"/>
            <a:ext cx="1371600" cy="5143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2060"/>
                </a:solidFill>
              </a:rPr>
              <a:t>LEAD PROGRAM</a:t>
            </a:r>
          </a:p>
        </p:txBody>
      </p:sp>
      <p:sp>
        <p:nvSpPr>
          <p:cNvPr id="18" name="Rounded Rectangle 26"/>
          <p:cNvSpPr/>
          <p:nvPr/>
        </p:nvSpPr>
        <p:spPr>
          <a:xfrm>
            <a:off x="5509072" y="3794398"/>
            <a:ext cx="1366837" cy="219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 err="1">
                <a:solidFill>
                  <a:schemeClr val="tx1"/>
                </a:solidFill>
              </a:rPr>
              <a:t>Timeline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9" name="Rounded Rectangle 27"/>
          <p:cNvSpPr/>
          <p:nvPr/>
        </p:nvSpPr>
        <p:spPr>
          <a:xfrm>
            <a:off x="5540822" y="4154760"/>
            <a:ext cx="1366837" cy="207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chemeClr val="tx1"/>
                </a:solidFill>
              </a:rPr>
              <a:t>3 </a:t>
            </a:r>
            <a:r>
              <a:rPr lang="fr-FR" b="1" dirty="0" err="1">
                <a:solidFill>
                  <a:schemeClr val="tx1"/>
                </a:solidFill>
              </a:rPr>
              <a:t>EPs</a:t>
            </a:r>
            <a:r>
              <a:rPr lang="fr-FR" b="1" dirty="0">
                <a:solidFill>
                  <a:schemeClr val="tx1"/>
                </a:solidFill>
              </a:rPr>
              <a:t> min</a:t>
            </a:r>
          </a:p>
        </p:txBody>
      </p:sp>
      <p:sp>
        <p:nvSpPr>
          <p:cNvPr id="20" name="Rounded Rectangle 28"/>
          <p:cNvSpPr/>
          <p:nvPr/>
        </p:nvSpPr>
        <p:spPr>
          <a:xfrm>
            <a:off x="5526534" y="4465910"/>
            <a:ext cx="1633538" cy="422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 err="1">
                <a:solidFill>
                  <a:srgbClr val="00040C"/>
                </a:solidFill>
              </a:rPr>
              <a:t>Cooperation</a:t>
            </a:r>
            <a:r>
              <a:rPr lang="fr-FR" sz="1400" b="1" dirty="0">
                <a:solidFill>
                  <a:srgbClr val="00040C"/>
                </a:solidFill>
              </a:rPr>
              <a:t> </a:t>
            </a:r>
            <a:r>
              <a:rPr lang="fr-FR" sz="1400" b="1" dirty="0" err="1">
                <a:solidFill>
                  <a:srgbClr val="00040C"/>
                </a:solidFill>
              </a:rPr>
              <a:t>with</a:t>
            </a:r>
            <a:r>
              <a:rPr lang="fr-FR" sz="1400" b="1" dirty="0">
                <a:solidFill>
                  <a:srgbClr val="00040C"/>
                </a:solidFill>
              </a:rPr>
              <a:t>  </a:t>
            </a:r>
          </a:p>
          <a:p>
            <a:pPr algn="ctr">
              <a:defRPr/>
            </a:pPr>
            <a:r>
              <a:rPr lang="fr-FR" sz="1400" b="1" dirty="0" err="1">
                <a:solidFill>
                  <a:srgbClr val="00040C"/>
                </a:solidFill>
              </a:rPr>
              <a:t>ORganisations</a:t>
            </a:r>
            <a:endParaRPr lang="fr-FR" sz="1400" b="1" dirty="0">
              <a:solidFill>
                <a:srgbClr val="00040C"/>
              </a:solidFill>
            </a:endParaRPr>
          </a:p>
        </p:txBody>
      </p:sp>
      <p:sp>
        <p:nvSpPr>
          <p:cNvPr id="21" name="Oval 29"/>
          <p:cNvSpPr/>
          <p:nvPr/>
        </p:nvSpPr>
        <p:spPr>
          <a:xfrm>
            <a:off x="4313684" y="4465910"/>
            <a:ext cx="1370013" cy="363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dirty="0">
                <a:solidFill>
                  <a:srgbClr val="002060"/>
                </a:solidFill>
              </a:rPr>
              <a:t>TN </a:t>
            </a:r>
            <a:r>
              <a:rPr lang="fr-FR" sz="1600" dirty="0" err="1">
                <a:solidFill>
                  <a:srgbClr val="002060"/>
                </a:solidFill>
              </a:rPr>
              <a:t>taker</a:t>
            </a:r>
            <a:endParaRPr lang="fr-FR" sz="1600" dirty="0">
              <a:solidFill>
                <a:srgbClr val="002060"/>
              </a:solidFill>
            </a:endParaRPr>
          </a:p>
        </p:txBody>
      </p:sp>
      <p:sp>
        <p:nvSpPr>
          <p:cNvPr id="22" name="Rounded Rectangle 31"/>
          <p:cNvSpPr/>
          <p:nvPr/>
        </p:nvSpPr>
        <p:spPr>
          <a:xfrm>
            <a:off x="5534472" y="4923110"/>
            <a:ext cx="1593850" cy="461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tx1"/>
                </a:solidFill>
              </a:rPr>
              <a:t>Financial </a:t>
            </a:r>
            <a:r>
              <a:rPr lang="fr-FR" sz="1600" b="1" dirty="0" err="1">
                <a:solidFill>
                  <a:schemeClr val="tx1"/>
                </a:solidFill>
              </a:rPr>
              <a:t>Substainability</a:t>
            </a: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23" name="Rounded Rectangle 33"/>
          <p:cNvSpPr/>
          <p:nvPr/>
        </p:nvSpPr>
        <p:spPr>
          <a:xfrm>
            <a:off x="3421509" y="5104085"/>
            <a:ext cx="1643063" cy="4127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rgbClr val="002060"/>
                </a:solidFill>
              </a:rPr>
              <a:t>Transportation </a:t>
            </a:r>
            <a:r>
              <a:rPr lang="fr-FR" sz="1600" b="1" dirty="0" err="1">
                <a:solidFill>
                  <a:srgbClr val="002060"/>
                </a:solidFill>
              </a:rPr>
              <a:t>Allowance</a:t>
            </a:r>
            <a:endParaRPr lang="fr-FR" sz="1600" b="1" dirty="0">
              <a:solidFill>
                <a:srgbClr val="002060"/>
              </a:solidFill>
            </a:endParaRPr>
          </a:p>
        </p:txBody>
      </p:sp>
      <p:sp>
        <p:nvSpPr>
          <p:cNvPr id="24" name="Rounded Rectangle 35"/>
          <p:cNvSpPr/>
          <p:nvPr/>
        </p:nvSpPr>
        <p:spPr>
          <a:xfrm>
            <a:off x="3421509" y="5604148"/>
            <a:ext cx="1863725" cy="3587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600"/>
              </a:lnSpc>
              <a:defRPr/>
            </a:pPr>
            <a:r>
              <a:rPr lang="fr-FR" b="1" dirty="0">
                <a:solidFill>
                  <a:srgbClr val="002060"/>
                </a:solidFill>
              </a:rPr>
              <a:t>Report of EP </a:t>
            </a:r>
            <a:r>
              <a:rPr lang="fr-FR" b="1" dirty="0" err="1">
                <a:solidFill>
                  <a:srgbClr val="002060"/>
                </a:solidFill>
              </a:rPr>
              <a:t>before</a:t>
            </a:r>
            <a:r>
              <a:rPr lang="fr-FR" b="1" dirty="0">
                <a:solidFill>
                  <a:srgbClr val="002060"/>
                </a:solidFill>
              </a:rPr>
              <a:t> certificat</a:t>
            </a:r>
          </a:p>
        </p:txBody>
      </p:sp>
      <p:sp>
        <p:nvSpPr>
          <p:cNvPr id="25" name="Rounded Rectangle 36"/>
          <p:cNvSpPr/>
          <p:nvPr/>
        </p:nvSpPr>
        <p:spPr>
          <a:xfrm>
            <a:off x="3353247" y="6056585"/>
            <a:ext cx="1931987" cy="50323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rgbClr val="002060"/>
                </a:solidFill>
              </a:rPr>
              <a:t>Evaluation</a:t>
            </a:r>
          </a:p>
          <a:p>
            <a:pPr algn="ctr">
              <a:defRPr/>
            </a:pPr>
            <a:r>
              <a:rPr lang="fr-FR" b="1" dirty="0">
                <a:solidFill>
                  <a:srgbClr val="002060"/>
                </a:solidFill>
              </a:rPr>
              <a:t>Start-Middle-End</a:t>
            </a:r>
          </a:p>
        </p:txBody>
      </p:sp>
      <p:sp>
        <p:nvSpPr>
          <p:cNvPr id="26" name="Oval 37"/>
          <p:cNvSpPr/>
          <p:nvPr/>
        </p:nvSpPr>
        <p:spPr>
          <a:xfrm rot="728813">
            <a:off x="5070922" y="5340623"/>
            <a:ext cx="1209675" cy="37623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200" dirty="0"/>
              <a:t>If possible</a:t>
            </a:r>
          </a:p>
        </p:txBody>
      </p:sp>
      <p:sp>
        <p:nvSpPr>
          <p:cNvPr id="27" name="Rounded Rectangle 38"/>
          <p:cNvSpPr/>
          <p:nvPr/>
        </p:nvSpPr>
        <p:spPr>
          <a:xfrm>
            <a:off x="1892747" y="3794398"/>
            <a:ext cx="1371600" cy="4460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 err="1">
                <a:solidFill>
                  <a:schemeClr val="tx1"/>
                </a:solidFill>
              </a:rPr>
              <a:t>From</a:t>
            </a:r>
            <a:r>
              <a:rPr lang="fr-FR" sz="1600" b="1" dirty="0">
                <a:solidFill>
                  <a:schemeClr val="tx1"/>
                </a:solidFill>
              </a:rPr>
              <a:t> </a:t>
            </a:r>
            <a:r>
              <a:rPr lang="fr-FR" sz="1600" b="1" dirty="0" smtClean="0">
                <a:solidFill>
                  <a:schemeClr val="tx1"/>
                </a:solidFill>
              </a:rPr>
              <a:t>25 </a:t>
            </a:r>
            <a:r>
              <a:rPr lang="fr-FR" sz="1600" b="1" dirty="0">
                <a:solidFill>
                  <a:schemeClr val="tx1"/>
                </a:solidFill>
              </a:rPr>
              <a:t>000 </a:t>
            </a:r>
            <a:r>
              <a:rPr lang="fr-FR" sz="1600" b="1" dirty="0" err="1">
                <a:solidFill>
                  <a:schemeClr val="tx1"/>
                </a:solidFill>
              </a:rPr>
              <a:t>fr</a:t>
            </a:r>
            <a:r>
              <a:rPr lang="fr-FR" sz="1600" b="1" dirty="0">
                <a:solidFill>
                  <a:schemeClr val="tx1"/>
                </a:solidFill>
              </a:rPr>
              <a:t> CFA</a:t>
            </a:r>
          </a:p>
        </p:txBody>
      </p:sp>
      <p:sp>
        <p:nvSpPr>
          <p:cNvPr id="28" name="TextBox 39"/>
          <p:cNvSpPr txBox="1">
            <a:spLocks noChangeArrowheads="1"/>
          </p:cNvSpPr>
          <p:nvPr/>
        </p:nvSpPr>
        <p:spPr bwMode="auto">
          <a:xfrm>
            <a:off x="4269234" y="1446485"/>
            <a:ext cx="47625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b="1">
                <a:solidFill>
                  <a:srgbClr val="FF0000"/>
                </a:solidFill>
              </a:rPr>
              <a:t>.</a:t>
            </a:r>
          </a:p>
          <a:p>
            <a:r>
              <a:rPr lang="fr-FR" b="1">
                <a:solidFill>
                  <a:srgbClr val="FF0000"/>
                </a:solidFill>
              </a:rPr>
              <a:t>.</a:t>
            </a:r>
          </a:p>
          <a:p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..</a:t>
            </a:r>
          </a:p>
        </p:txBody>
      </p:sp>
      <p:sp>
        <p:nvSpPr>
          <p:cNvPr id="29" name="TextBox 40"/>
          <p:cNvSpPr txBox="1">
            <a:spLocks noChangeArrowheads="1"/>
          </p:cNvSpPr>
          <p:nvPr/>
        </p:nvSpPr>
        <p:spPr bwMode="auto">
          <a:xfrm rot="16200000">
            <a:off x="4246216" y="169341"/>
            <a:ext cx="3365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b="1">
                <a:solidFill>
                  <a:srgbClr val="FF0000"/>
                </a:solidFill>
              </a:rPr>
              <a:t>.</a:t>
            </a:r>
          </a:p>
          <a:p>
            <a:r>
              <a:rPr lang="fr-FR" b="1">
                <a:solidFill>
                  <a:srgbClr val="FF0000"/>
                </a:solidFill>
              </a:rPr>
              <a:t>.</a:t>
            </a:r>
          </a:p>
          <a:p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b="1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0" name="Freeform 51"/>
          <p:cNvSpPr/>
          <p:nvPr/>
        </p:nvSpPr>
        <p:spPr>
          <a:xfrm>
            <a:off x="1222822" y="2051323"/>
            <a:ext cx="2428875" cy="1160462"/>
          </a:xfrm>
          <a:custGeom>
            <a:avLst/>
            <a:gdLst>
              <a:gd name="connsiteX0" fmla="*/ 0 w 3395686"/>
              <a:gd name="connsiteY0" fmla="*/ 1546726 h 1546726"/>
              <a:gd name="connsiteX1" fmla="*/ 914400 w 3395686"/>
              <a:gd name="connsiteY1" fmla="*/ 380077 h 1546726"/>
              <a:gd name="connsiteX2" fmla="*/ 3216166 w 3395686"/>
              <a:gd name="connsiteY2" fmla="*/ 33236 h 1546726"/>
              <a:gd name="connsiteX3" fmla="*/ 3247697 w 3395686"/>
              <a:gd name="connsiteY3" fmla="*/ 17471 h 1546726"/>
              <a:gd name="connsiteX4" fmla="*/ 3263462 w 3395686"/>
              <a:gd name="connsiteY4" fmla="*/ 64767 h 1546726"/>
              <a:gd name="connsiteX5" fmla="*/ 3263462 w 3395686"/>
              <a:gd name="connsiteY5" fmla="*/ 64767 h 154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95686" h="1546726">
                <a:moveTo>
                  <a:pt x="0" y="1546726"/>
                </a:moveTo>
                <a:cubicBezTo>
                  <a:pt x="189186" y="1089525"/>
                  <a:pt x="378372" y="632325"/>
                  <a:pt x="914400" y="380077"/>
                </a:cubicBezTo>
                <a:cubicBezTo>
                  <a:pt x="1450428" y="127829"/>
                  <a:pt x="2827283" y="93670"/>
                  <a:pt x="3216166" y="33236"/>
                </a:cubicBezTo>
                <a:cubicBezTo>
                  <a:pt x="3605049" y="-27198"/>
                  <a:pt x="3239814" y="12216"/>
                  <a:pt x="3247697" y="17471"/>
                </a:cubicBezTo>
                <a:cubicBezTo>
                  <a:pt x="3255580" y="22726"/>
                  <a:pt x="3263462" y="64767"/>
                  <a:pt x="3263462" y="64767"/>
                </a:cubicBezTo>
                <a:lnTo>
                  <a:pt x="3263462" y="64767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1" name="Freeform 55"/>
          <p:cNvSpPr/>
          <p:nvPr/>
        </p:nvSpPr>
        <p:spPr>
          <a:xfrm>
            <a:off x="1411734" y="2679973"/>
            <a:ext cx="614363" cy="519112"/>
          </a:xfrm>
          <a:custGeom>
            <a:avLst/>
            <a:gdLst>
              <a:gd name="connsiteX0" fmla="*/ 0 w 819807"/>
              <a:gd name="connsiteY0" fmla="*/ 693683 h 693683"/>
              <a:gd name="connsiteX1" fmla="*/ 252249 w 819807"/>
              <a:gd name="connsiteY1" fmla="*/ 236483 h 693683"/>
              <a:gd name="connsiteX2" fmla="*/ 819807 w 819807"/>
              <a:gd name="connsiteY2" fmla="*/ 0 h 693683"/>
              <a:gd name="connsiteX3" fmla="*/ 819807 w 819807"/>
              <a:gd name="connsiteY3" fmla="*/ 0 h 69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9807" h="693683">
                <a:moveTo>
                  <a:pt x="0" y="693683"/>
                </a:moveTo>
                <a:cubicBezTo>
                  <a:pt x="57807" y="522890"/>
                  <a:pt x="115615" y="352097"/>
                  <a:pt x="252249" y="236483"/>
                </a:cubicBezTo>
                <a:cubicBezTo>
                  <a:pt x="388883" y="120869"/>
                  <a:pt x="819807" y="0"/>
                  <a:pt x="819807" y="0"/>
                </a:cubicBezTo>
                <a:lnTo>
                  <a:pt x="819807" y="0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2" name="Arc 31"/>
          <p:cNvSpPr/>
          <p:nvPr/>
        </p:nvSpPr>
        <p:spPr>
          <a:xfrm rot="21132678">
            <a:off x="2048322" y="2602185"/>
            <a:ext cx="1649412" cy="179388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3" name="Straight Connector 58"/>
          <p:cNvCxnSpPr>
            <a:stCxn id="16" idx="6"/>
            <a:endCxn id="15" idx="1"/>
          </p:cNvCxnSpPr>
          <p:nvPr/>
        </p:nvCxnSpPr>
        <p:spPr>
          <a:xfrm flipV="1">
            <a:off x="3210372" y="3197498"/>
            <a:ext cx="479425" cy="1317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Freeform 59"/>
          <p:cNvSpPr/>
          <p:nvPr/>
        </p:nvSpPr>
        <p:spPr>
          <a:xfrm>
            <a:off x="1281559" y="3565798"/>
            <a:ext cx="2139950" cy="1652587"/>
          </a:xfrm>
          <a:custGeom>
            <a:avLst/>
            <a:gdLst>
              <a:gd name="connsiteX0" fmla="*/ 0 w 3216165"/>
              <a:gd name="connsiteY0" fmla="*/ 0 h 2286000"/>
              <a:gd name="connsiteX1" fmla="*/ 677917 w 3216165"/>
              <a:gd name="connsiteY1" fmla="*/ 1277007 h 2286000"/>
              <a:gd name="connsiteX2" fmla="*/ 3216165 w 3216165"/>
              <a:gd name="connsiteY2" fmla="*/ 2286000 h 2286000"/>
              <a:gd name="connsiteX3" fmla="*/ 3216165 w 3216165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16165" h="2286000">
                <a:moveTo>
                  <a:pt x="0" y="0"/>
                </a:moveTo>
                <a:cubicBezTo>
                  <a:pt x="70945" y="448003"/>
                  <a:pt x="141890" y="896007"/>
                  <a:pt x="677917" y="1277007"/>
                </a:cubicBezTo>
                <a:cubicBezTo>
                  <a:pt x="1213945" y="1658007"/>
                  <a:pt x="3216165" y="2286000"/>
                  <a:pt x="3216165" y="2286000"/>
                </a:cubicBezTo>
                <a:lnTo>
                  <a:pt x="3216165" y="2286000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5" name="Freeform 60"/>
          <p:cNvSpPr/>
          <p:nvPr/>
        </p:nvSpPr>
        <p:spPr>
          <a:xfrm>
            <a:off x="1246634" y="3578498"/>
            <a:ext cx="2174875" cy="2025650"/>
          </a:xfrm>
          <a:custGeom>
            <a:avLst/>
            <a:gdLst>
              <a:gd name="connsiteX0" fmla="*/ 0 w 3216165"/>
              <a:gd name="connsiteY0" fmla="*/ 0 h 2286000"/>
              <a:gd name="connsiteX1" fmla="*/ 677917 w 3216165"/>
              <a:gd name="connsiteY1" fmla="*/ 1277007 h 2286000"/>
              <a:gd name="connsiteX2" fmla="*/ 3216165 w 3216165"/>
              <a:gd name="connsiteY2" fmla="*/ 2286000 h 2286000"/>
              <a:gd name="connsiteX3" fmla="*/ 3216165 w 3216165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16165" h="2286000">
                <a:moveTo>
                  <a:pt x="0" y="0"/>
                </a:moveTo>
                <a:cubicBezTo>
                  <a:pt x="70945" y="448003"/>
                  <a:pt x="141890" y="896007"/>
                  <a:pt x="677917" y="1277007"/>
                </a:cubicBezTo>
                <a:cubicBezTo>
                  <a:pt x="1213945" y="1658007"/>
                  <a:pt x="3216165" y="2286000"/>
                  <a:pt x="3216165" y="2286000"/>
                </a:cubicBezTo>
                <a:lnTo>
                  <a:pt x="3216165" y="2286000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6" name="Freeform 61"/>
          <p:cNvSpPr/>
          <p:nvPr/>
        </p:nvSpPr>
        <p:spPr>
          <a:xfrm>
            <a:off x="1148209" y="3578498"/>
            <a:ext cx="2205038" cy="2478087"/>
          </a:xfrm>
          <a:custGeom>
            <a:avLst/>
            <a:gdLst>
              <a:gd name="connsiteX0" fmla="*/ 0 w 3216165"/>
              <a:gd name="connsiteY0" fmla="*/ 0 h 2286000"/>
              <a:gd name="connsiteX1" fmla="*/ 677917 w 3216165"/>
              <a:gd name="connsiteY1" fmla="*/ 1277007 h 2286000"/>
              <a:gd name="connsiteX2" fmla="*/ 3216165 w 3216165"/>
              <a:gd name="connsiteY2" fmla="*/ 2286000 h 2286000"/>
              <a:gd name="connsiteX3" fmla="*/ 3216165 w 3216165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16165" h="2286000">
                <a:moveTo>
                  <a:pt x="0" y="0"/>
                </a:moveTo>
                <a:cubicBezTo>
                  <a:pt x="70945" y="448003"/>
                  <a:pt x="141890" y="896007"/>
                  <a:pt x="677917" y="1277007"/>
                </a:cubicBezTo>
                <a:cubicBezTo>
                  <a:pt x="1213945" y="1658007"/>
                  <a:pt x="3216165" y="2286000"/>
                  <a:pt x="3216165" y="2286000"/>
                </a:cubicBezTo>
                <a:lnTo>
                  <a:pt x="3216165" y="2286000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7" name="Freeform 63"/>
          <p:cNvSpPr/>
          <p:nvPr/>
        </p:nvSpPr>
        <p:spPr>
          <a:xfrm>
            <a:off x="5005834" y="1978298"/>
            <a:ext cx="1725613" cy="288925"/>
          </a:xfrm>
          <a:custGeom>
            <a:avLst/>
            <a:gdLst>
              <a:gd name="connsiteX0" fmla="*/ 2885089 w 2885089"/>
              <a:gd name="connsiteY0" fmla="*/ 131563 h 131563"/>
              <a:gd name="connsiteX1" fmla="*/ 1355834 w 2885089"/>
              <a:gd name="connsiteY1" fmla="*/ 5438 h 131563"/>
              <a:gd name="connsiteX2" fmla="*/ 0 w 2885089"/>
              <a:gd name="connsiteY2" fmla="*/ 21204 h 131563"/>
              <a:gd name="connsiteX3" fmla="*/ 0 w 2885089"/>
              <a:gd name="connsiteY3" fmla="*/ 21204 h 131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5089" h="131563">
                <a:moveTo>
                  <a:pt x="2885089" y="131563"/>
                </a:moveTo>
                <a:cubicBezTo>
                  <a:pt x="2360885" y="77697"/>
                  <a:pt x="1836682" y="23831"/>
                  <a:pt x="1355834" y="5438"/>
                </a:cubicBezTo>
                <a:cubicBezTo>
                  <a:pt x="874986" y="-12955"/>
                  <a:pt x="0" y="21204"/>
                  <a:pt x="0" y="21204"/>
                </a:cubicBezTo>
                <a:lnTo>
                  <a:pt x="0" y="2120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8" name="Straight Connector 66"/>
          <p:cNvCxnSpPr>
            <a:stCxn id="10" idx="1"/>
            <a:endCxn id="15" idx="3"/>
          </p:cNvCxnSpPr>
          <p:nvPr/>
        </p:nvCxnSpPr>
        <p:spPr>
          <a:xfrm flipH="1" flipV="1">
            <a:off x="5061397" y="3197498"/>
            <a:ext cx="2663825" cy="492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Freeform 67"/>
          <p:cNvSpPr/>
          <p:nvPr/>
        </p:nvSpPr>
        <p:spPr>
          <a:xfrm>
            <a:off x="5029647" y="2478360"/>
            <a:ext cx="2825750" cy="579438"/>
          </a:xfrm>
          <a:custGeom>
            <a:avLst/>
            <a:gdLst>
              <a:gd name="connsiteX0" fmla="*/ 3767958 w 3767958"/>
              <a:gd name="connsiteY0" fmla="*/ 772510 h 772510"/>
              <a:gd name="connsiteX1" fmla="*/ 2286000 w 3767958"/>
              <a:gd name="connsiteY1" fmla="*/ 78827 h 772510"/>
              <a:gd name="connsiteX2" fmla="*/ 0 w 3767958"/>
              <a:gd name="connsiteY2" fmla="*/ 15765 h 772510"/>
              <a:gd name="connsiteX3" fmla="*/ 0 w 3767958"/>
              <a:gd name="connsiteY3" fmla="*/ 15765 h 772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7958" h="772510">
                <a:moveTo>
                  <a:pt x="3767958" y="772510"/>
                </a:moveTo>
                <a:cubicBezTo>
                  <a:pt x="3340975" y="488730"/>
                  <a:pt x="2913993" y="204951"/>
                  <a:pt x="2286000" y="78827"/>
                </a:cubicBezTo>
                <a:cubicBezTo>
                  <a:pt x="1658007" y="-47297"/>
                  <a:pt x="0" y="15765"/>
                  <a:pt x="0" y="15765"/>
                </a:cubicBezTo>
                <a:lnTo>
                  <a:pt x="0" y="157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0" name="Freeform 70"/>
          <p:cNvSpPr/>
          <p:nvPr/>
        </p:nvSpPr>
        <p:spPr>
          <a:xfrm>
            <a:off x="5040759" y="3424510"/>
            <a:ext cx="2873375" cy="285750"/>
          </a:xfrm>
          <a:custGeom>
            <a:avLst/>
            <a:gdLst>
              <a:gd name="connsiteX0" fmla="*/ 3831021 w 3831021"/>
              <a:gd name="connsiteY0" fmla="*/ 0 h 380978"/>
              <a:gd name="connsiteX1" fmla="*/ 2349062 w 3831021"/>
              <a:gd name="connsiteY1" fmla="*/ 362607 h 380978"/>
              <a:gd name="connsiteX2" fmla="*/ 15766 w 3831021"/>
              <a:gd name="connsiteY2" fmla="*/ 331076 h 380978"/>
              <a:gd name="connsiteX3" fmla="*/ 15766 w 3831021"/>
              <a:gd name="connsiteY3" fmla="*/ 331076 h 380978"/>
              <a:gd name="connsiteX4" fmla="*/ 0 w 3831021"/>
              <a:gd name="connsiteY4" fmla="*/ 331076 h 380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31021" h="380978">
                <a:moveTo>
                  <a:pt x="3831021" y="0"/>
                </a:moveTo>
                <a:cubicBezTo>
                  <a:pt x="3407979" y="153714"/>
                  <a:pt x="2984938" y="307428"/>
                  <a:pt x="2349062" y="362607"/>
                </a:cubicBezTo>
                <a:cubicBezTo>
                  <a:pt x="1713186" y="417786"/>
                  <a:pt x="15766" y="331076"/>
                  <a:pt x="15766" y="331076"/>
                </a:cubicBezTo>
                <a:lnTo>
                  <a:pt x="15766" y="331076"/>
                </a:lnTo>
                <a:lnTo>
                  <a:pt x="0" y="33107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1" name="Freeform 72"/>
          <p:cNvSpPr/>
          <p:nvPr/>
        </p:nvSpPr>
        <p:spPr>
          <a:xfrm>
            <a:off x="7128322" y="5104085"/>
            <a:ext cx="892175" cy="460375"/>
          </a:xfrm>
          <a:custGeom>
            <a:avLst/>
            <a:gdLst>
              <a:gd name="connsiteX0" fmla="*/ 1355834 w 1355834"/>
              <a:gd name="connsiteY0" fmla="*/ 614856 h 614856"/>
              <a:gd name="connsiteX1" fmla="*/ 867103 w 1355834"/>
              <a:gd name="connsiteY1" fmla="*/ 268014 h 614856"/>
              <a:gd name="connsiteX2" fmla="*/ 0 w 1355834"/>
              <a:gd name="connsiteY2" fmla="*/ 0 h 614856"/>
              <a:gd name="connsiteX3" fmla="*/ 0 w 1355834"/>
              <a:gd name="connsiteY3" fmla="*/ 0 h 61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5834" h="614856">
                <a:moveTo>
                  <a:pt x="1355834" y="614856"/>
                </a:moveTo>
                <a:cubicBezTo>
                  <a:pt x="1224454" y="492673"/>
                  <a:pt x="1093075" y="370490"/>
                  <a:pt x="867103" y="268014"/>
                </a:cubicBezTo>
                <a:cubicBezTo>
                  <a:pt x="641131" y="16553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2" name="Freeform 73"/>
          <p:cNvSpPr/>
          <p:nvPr/>
        </p:nvSpPr>
        <p:spPr>
          <a:xfrm>
            <a:off x="7160072" y="4723085"/>
            <a:ext cx="860425" cy="830263"/>
          </a:xfrm>
          <a:custGeom>
            <a:avLst/>
            <a:gdLst>
              <a:gd name="connsiteX0" fmla="*/ 1355834 w 1355834"/>
              <a:gd name="connsiteY0" fmla="*/ 614856 h 614856"/>
              <a:gd name="connsiteX1" fmla="*/ 867103 w 1355834"/>
              <a:gd name="connsiteY1" fmla="*/ 268014 h 614856"/>
              <a:gd name="connsiteX2" fmla="*/ 0 w 1355834"/>
              <a:gd name="connsiteY2" fmla="*/ 0 h 614856"/>
              <a:gd name="connsiteX3" fmla="*/ 0 w 1355834"/>
              <a:gd name="connsiteY3" fmla="*/ 0 h 61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5834" h="614856">
                <a:moveTo>
                  <a:pt x="1355834" y="614856"/>
                </a:moveTo>
                <a:cubicBezTo>
                  <a:pt x="1224454" y="492673"/>
                  <a:pt x="1093075" y="370490"/>
                  <a:pt x="867103" y="268014"/>
                </a:cubicBezTo>
                <a:cubicBezTo>
                  <a:pt x="641131" y="16553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3" name="Freeform 74"/>
          <p:cNvSpPr/>
          <p:nvPr/>
        </p:nvSpPr>
        <p:spPr>
          <a:xfrm>
            <a:off x="6907659" y="4342085"/>
            <a:ext cx="1136650" cy="1211263"/>
          </a:xfrm>
          <a:custGeom>
            <a:avLst/>
            <a:gdLst>
              <a:gd name="connsiteX0" fmla="*/ 1355834 w 1355834"/>
              <a:gd name="connsiteY0" fmla="*/ 614856 h 614856"/>
              <a:gd name="connsiteX1" fmla="*/ 867103 w 1355834"/>
              <a:gd name="connsiteY1" fmla="*/ 268014 h 614856"/>
              <a:gd name="connsiteX2" fmla="*/ 0 w 1355834"/>
              <a:gd name="connsiteY2" fmla="*/ 0 h 614856"/>
              <a:gd name="connsiteX3" fmla="*/ 0 w 1355834"/>
              <a:gd name="connsiteY3" fmla="*/ 0 h 61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5834" h="614856">
                <a:moveTo>
                  <a:pt x="1355834" y="614856"/>
                </a:moveTo>
                <a:cubicBezTo>
                  <a:pt x="1224454" y="492673"/>
                  <a:pt x="1093075" y="370490"/>
                  <a:pt x="867103" y="268014"/>
                </a:cubicBezTo>
                <a:cubicBezTo>
                  <a:pt x="641131" y="16553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4" name="Freeform 75"/>
          <p:cNvSpPr/>
          <p:nvPr/>
        </p:nvSpPr>
        <p:spPr>
          <a:xfrm>
            <a:off x="6907659" y="3969023"/>
            <a:ext cx="1160463" cy="1595437"/>
          </a:xfrm>
          <a:custGeom>
            <a:avLst/>
            <a:gdLst>
              <a:gd name="connsiteX0" fmla="*/ 1355834 w 1355834"/>
              <a:gd name="connsiteY0" fmla="*/ 614856 h 614856"/>
              <a:gd name="connsiteX1" fmla="*/ 867103 w 1355834"/>
              <a:gd name="connsiteY1" fmla="*/ 268014 h 614856"/>
              <a:gd name="connsiteX2" fmla="*/ 0 w 1355834"/>
              <a:gd name="connsiteY2" fmla="*/ 0 h 614856"/>
              <a:gd name="connsiteX3" fmla="*/ 0 w 1355834"/>
              <a:gd name="connsiteY3" fmla="*/ 0 h 61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5834" h="614856">
                <a:moveTo>
                  <a:pt x="1355834" y="614856"/>
                </a:moveTo>
                <a:cubicBezTo>
                  <a:pt x="1224454" y="492673"/>
                  <a:pt x="1093075" y="370490"/>
                  <a:pt x="867103" y="268014"/>
                </a:cubicBezTo>
                <a:cubicBezTo>
                  <a:pt x="641131" y="16553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" name="Freeform 76"/>
          <p:cNvSpPr/>
          <p:nvPr/>
        </p:nvSpPr>
        <p:spPr>
          <a:xfrm>
            <a:off x="5274122" y="5859735"/>
            <a:ext cx="2416175" cy="501650"/>
          </a:xfrm>
          <a:custGeom>
            <a:avLst/>
            <a:gdLst>
              <a:gd name="connsiteX0" fmla="*/ 3484179 w 3484179"/>
              <a:gd name="connsiteY0" fmla="*/ 0 h 668076"/>
              <a:gd name="connsiteX1" fmla="*/ 2144110 w 3484179"/>
              <a:gd name="connsiteY1" fmla="*/ 630620 h 668076"/>
              <a:gd name="connsiteX2" fmla="*/ 0 w 3484179"/>
              <a:gd name="connsiteY2" fmla="*/ 599089 h 668076"/>
              <a:gd name="connsiteX3" fmla="*/ 0 w 3484179"/>
              <a:gd name="connsiteY3" fmla="*/ 599089 h 668076"/>
              <a:gd name="connsiteX4" fmla="*/ 0 w 3484179"/>
              <a:gd name="connsiteY4" fmla="*/ 630620 h 668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84179" h="668076">
                <a:moveTo>
                  <a:pt x="3484179" y="0"/>
                </a:moveTo>
                <a:cubicBezTo>
                  <a:pt x="3104492" y="265386"/>
                  <a:pt x="2724806" y="530772"/>
                  <a:pt x="2144110" y="630620"/>
                </a:cubicBezTo>
                <a:cubicBezTo>
                  <a:pt x="1563414" y="730468"/>
                  <a:pt x="0" y="599089"/>
                  <a:pt x="0" y="599089"/>
                </a:cubicBezTo>
                <a:lnTo>
                  <a:pt x="0" y="599089"/>
                </a:lnTo>
                <a:lnTo>
                  <a:pt x="0" y="63062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6" name="Freeform 79"/>
          <p:cNvSpPr/>
          <p:nvPr/>
        </p:nvSpPr>
        <p:spPr>
          <a:xfrm>
            <a:off x="5274122" y="5751785"/>
            <a:ext cx="2403475" cy="228600"/>
          </a:xfrm>
          <a:custGeom>
            <a:avLst/>
            <a:gdLst>
              <a:gd name="connsiteX0" fmla="*/ 3614450 w 3614450"/>
              <a:gd name="connsiteY0" fmla="*/ 0 h 270901"/>
              <a:gd name="connsiteX1" fmla="*/ 2148257 w 3614450"/>
              <a:gd name="connsiteY1" fmla="*/ 268014 h 270901"/>
              <a:gd name="connsiteX2" fmla="*/ 193333 w 3614450"/>
              <a:gd name="connsiteY2" fmla="*/ 141890 h 270901"/>
              <a:gd name="connsiteX3" fmla="*/ 177568 w 3614450"/>
              <a:gd name="connsiteY3" fmla="*/ 141890 h 270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0" h="270901">
                <a:moveTo>
                  <a:pt x="3614450" y="0"/>
                </a:moveTo>
                <a:cubicBezTo>
                  <a:pt x="3166446" y="122183"/>
                  <a:pt x="2718443" y="244366"/>
                  <a:pt x="2148257" y="268014"/>
                </a:cubicBezTo>
                <a:cubicBezTo>
                  <a:pt x="1578071" y="291662"/>
                  <a:pt x="521781" y="162911"/>
                  <a:pt x="193333" y="141890"/>
                </a:cubicBezTo>
                <a:cubicBezTo>
                  <a:pt x="-135115" y="120869"/>
                  <a:pt x="21226" y="131379"/>
                  <a:pt x="177568" y="14189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7" name="Freeform 80"/>
          <p:cNvSpPr/>
          <p:nvPr/>
        </p:nvSpPr>
        <p:spPr>
          <a:xfrm>
            <a:off x="6164709" y="5529535"/>
            <a:ext cx="1512888" cy="223838"/>
          </a:xfrm>
          <a:custGeom>
            <a:avLst/>
            <a:gdLst>
              <a:gd name="connsiteX0" fmla="*/ 2017986 w 2017986"/>
              <a:gd name="connsiteY0" fmla="*/ 299568 h 299568"/>
              <a:gd name="connsiteX1" fmla="*/ 1072055 w 2017986"/>
              <a:gd name="connsiteY1" fmla="*/ 47320 h 299568"/>
              <a:gd name="connsiteX2" fmla="*/ 0 w 2017986"/>
              <a:gd name="connsiteY2" fmla="*/ 23 h 299568"/>
              <a:gd name="connsiteX3" fmla="*/ 0 w 2017986"/>
              <a:gd name="connsiteY3" fmla="*/ 23 h 29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7986" h="299568">
                <a:moveTo>
                  <a:pt x="2017986" y="299568"/>
                </a:moveTo>
                <a:cubicBezTo>
                  <a:pt x="1713186" y="198406"/>
                  <a:pt x="1408386" y="97244"/>
                  <a:pt x="1072055" y="47320"/>
                </a:cubicBezTo>
                <a:cubicBezTo>
                  <a:pt x="735724" y="-2604"/>
                  <a:pt x="0" y="23"/>
                  <a:pt x="0" y="23"/>
                </a:cubicBezTo>
                <a:lnTo>
                  <a:pt x="0" y="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8" name="Freeform 81"/>
          <p:cNvSpPr/>
          <p:nvPr/>
        </p:nvSpPr>
        <p:spPr>
          <a:xfrm>
            <a:off x="1399034" y="3554685"/>
            <a:ext cx="496888" cy="449263"/>
          </a:xfrm>
          <a:custGeom>
            <a:avLst/>
            <a:gdLst>
              <a:gd name="connsiteX0" fmla="*/ 0 w 662152"/>
              <a:gd name="connsiteY0" fmla="*/ 0 h 599089"/>
              <a:gd name="connsiteX1" fmla="*/ 173421 w 662152"/>
              <a:gd name="connsiteY1" fmla="*/ 346841 h 599089"/>
              <a:gd name="connsiteX2" fmla="*/ 662152 w 662152"/>
              <a:gd name="connsiteY2" fmla="*/ 599089 h 599089"/>
              <a:gd name="connsiteX3" fmla="*/ 662152 w 662152"/>
              <a:gd name="connsiteY3" fmla="*/ 599089 h 599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2152" h="599089">
                <a:moveTo>
                  <a:pt x="0" y="0"/>
                </a:moveTo>
                <a:cubicBezTo>
                  <a:pt x="31531" y="123496"/>
                  <a:pt x="63062" y="246993"/>
                  <a:pt x="173421" y="346841"/>
                </a:cubicBezTo>
                <a:cubicBezTo>
                  <a:pt x="283780" y="446689"/>
                  <a:pt x="662152" y="599089"/>
                  <a:pt x="662152" y="599089"/>
                </a:cubicBezTo>
                <a:lnTo>
                  <a:pt x="662152" y="599089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9" name="Freeform 8"/>
          <p:cNvSpPr/>
          <p:nvPr/>
        </p:nvSpPr>
        <p:spPr>
          <a:xfrm>
            <a:off x="1435547" y="3565798"/>
            <a:ext cx="2239962" cy="161925"/>
          </a:xfrm>
          <a:custGeom>
            <a:avLst/>
            <a:gdLst>
              <a:gd name="connsiteX0" fmla="*/ 0 w 3130791"/>
              <a:gd name="connsiteY0" fmla="*/ 0 h 209897"/>
              <a:gd name="connsiteX1" fmla="*/ 1229711 w 3130791"/>
              <a:gd name="connsiteY1" fmla="*/ 189186 h 209897"/>
              <a:gd name="connsiteX2" fmla="*/ 2963918 w 3130791"/>
              <a:gd name="connsiteY2" fmla="*/ 204952 h 209897"/>
              <a:gd name="connsiteX3" fmla="*/ 2963918 w 3130791"/>
              <a:gd name="connsiteY3" fmla="*/ 189186 h 20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30791" h="209897">
                <a:moveTo>
                  <a:pt x="0" y="0"/>
                </a:moveTo>
                <a:cubicBezTo>
                  <a:pt x="367862" y="77513"/>
                  <a:pt x="735725" y="155027"/>
                  <a:pt x="1229711" y="189186"/>
                </a:cubicBezTo>
                <a:cubicBezTo>
                  <a:pt x="1723697" y="223345"/>
                  <a:pt x="2674884" y="204952"/>
                  <a:pt x="2963918" y="204952"/>
                </a:cubicBezTo>
                <a:cubicBezTo>
                  <a:pt x="3252952" y="204952"/>
                  <a:pt x="3108435" y="197069"/>
                  <a:pt x="2963918" y="189186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5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490</Words>
  <Application>Microsoft Office PowerPoint</Application>
  <PresentationFormat>Affichage à l'écran (4:3)</PresentationFormat>
  <Paragraphs>248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Présentation PowerPoint</vt:lpstr>
      <vt:lpstr>Présentation PowerPoint</vt:lpstr>
      <vt:lpstr>WHAT IS PROJECT ?</vt:lpstr>
      <vt:lpstr>Présentation PowerPoint</vt:lpstr>
      <vt:lpstr>Présentation PowerPoint</vt:lpstr>
      <vt:lpstr>Présentation PowerPoint</vt:lpstr>
      <vt:lpstr>WHAT ISSUES ?</vt:lpstr>
      <vt:lpstr>AIESEC PROJECT STANDARD</vt:lpstr>
      <vt:lpstr>PROJECT STANDARD IN COTE D’IVOIRE</vt:lpstr>
      <vt:lpstr>Présentation PowerPoint</vt:lpstr>
      <vt:lpstr> FOLLOW THE  5 W</vt:lpstr>
      <vt:lpstr>Présentation PowerPoint</vt:lpstr>
      <vt:lpstr>Présentation PowerPoint</vt:lpstr>
      <vt:lpstr>PLANING TOOLS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DESIGNING</dc:title>
  <dc:creator>BBS</dc:creator>
  <cp:lastModifiedBy>BBS</cp:lastModifiedBy>
  <cp:revision>21</cp:revision>
  <dcterms:created xsi:type="dcterms:W3CDTF">2014-10-31T09:29:29Z</dcterms:created>
  <dcterms:modified xsi:type="dcterms:W3CDTF">2014-10-31T18:32:29Z</dcterms:modified>
</cp:coreProperties>
</file>